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2" r:id="rId3"/>
    <p:sldId id="306" r:id="rId4"/>
    <p:sldId id="309" r:id="rId5"/>
    <p:sldId id="282" r:id="rId6"/>
    <p:sldId id="287" r:id="rId7"/>
    <p:sldId id="311" r:id="rId8"/>
    <p:sldId id="301" r:id="rId9"/>
    <p:sldId id="269" r:id="rId10"/>
    <p:sldId id="298" r:id="rId11"/>
    <p:sldId id="263" r:id="rId12"/>
    <p:sldId id="313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62D5"/>
    <a:srgbClr val="FFFF00"/>
    <a:srgbClr val="FF66FF"/>
    <a:srgbClr val="096DE7"/>
    <a:srgbClr val="3DD400"/>
    <a:srgbClr val="58E808"/>
    <a:srgbClr val="DFE40C"/>
    <a:srgbClr val="E709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6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F891D-C3A1-490C-996C-D3A721E72B4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2A0DF-C391-4F91-A00A-3F4CEE15CD9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     </a:t>
          </a:r>
          <a:endParaRPr lang="ru-RU" sz="2400" dirty="0">
            <a:solidFill>
              <a:schemeClr val="tx1"/>
            </a:solidFill>
          </a:endParaRPr>
        </a:p>
      </dgm:t>
    </dgm:pt>
    <dgm:pt modelId="{190512D1-4422-444B-A41C-7CBC34E5A960}" type="parTrans" cxnId="{EAD9F7F2-89BA-4F1A-AF58-BA6C299B8D59}">
      <dgm:prSet/>
      <dgm:spPr/>
      <dgm:t>
        <a:bodyPr/>
        <a:lstStyle/>
        <a:p>
          <a:endParaRPr lang="ru-RU"/>
        </a:p>
      </dgm:t>
    </dgm:pt>
    <dgm:pt modelId="{9418B603-B043-4BEA-A0B6-1A9F36710DBF}" type="sibTrans" cxnId="{EAD9F7F2-89BA-4F1A-AF58-BA6C299B8D59}">
      <dgm:prSet/>
      <dgm:spPr/>
      <dgm:t>
        <a:bodyPr/>
        <a:lstStyle/>
        <a:p>
          <a:endParaRPr lang="ru-RU"/>
        </a:p>
      </dgm:t>
    </dgm:pt>
    <dgm:pt modelId="{4A639FF1-0C50-4932-A965-C46CCC2FEA28}">
      <dgm:prSet phldrT="[Текст]" custT="1"/>
      <dgm:spPr>
        <a:noFill/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Работа сайта </a:t>
          </a:r>
          <a:r>
            <a:rPr lang="en-US" sz="1600" dirty="0" smtClean="0">
              <a:solidFill>
                <a:schemeClr val="tx1"/>
              </a:solidFill>
            </a:rPr>
            <a:t>www.donmade.ru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6FD60403-83B2-437D-9806-06E293A7EF31}" type="parTrans" cxnId="{C0825CE9-2AAA-4F1D-BFB9-AD923D554483}">
      <dgm:prSet/>
      <dgm:spPr/>
      <dgm:t>
        <a:bodyPr/>
        <a:lstStyle/>
        <a:p>
          <a:endParaRPr lang="ru-RU"/>
        </a:p>
      </dgm:t>
    </dgm:pt>
    <dgm:pt modelId="{FE00003C-38E2-4EA9-B2F5-2778094E0289}" type="sibTrans" cxnId="{C0825CE9-2AAA-4F1D-BFB9-AD923D554483}">
      <dgm:prSet/>
      <dgm:spPr/>
      <dgm:t>
        <a:bodyPr/>
        <a:lstStyle/>
        <a:p>
          <a:endParaRPr lang="ru-RU"/>
        </a:p>
      </dgm:t>
    </dgm:pt>
    <dgm:pt modelId="{5C54F878-7ECD-4152-A46E-977E5A5E456D}">
      <dgm:prSet custT="1"/>
      <dgm:spPr>
        <a:noFill/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взаимодействие со средствами массовой информации</a:t>
          </a:r>
          <a:endParaRPr lang="ru-RU" sz="1600" dirty="0">
            <a:solidFill>
              <a:schemeClr val="tx1"/>
            </a:solidFill>
          </a:endParaRPr>
        </a:p>
      </dgm:t>
    </dgm:pt>
    <dgm:pt modelId="{81A5BC96-5951-42AF-86C3-AB93EB03870E}" type="parTrans" cxnId="{137EE6F4-9275-452B-A5B8-58E2D9F95112}">
      <dgm:prSet/>
      <dgm:spPr/>
      <dgm:t>
        <a:bodyPr/>
        <a:lstStyle/>
        <a:p>
          <a:endParaRPr lang="ru-RU"/>
        </a:p>
      </dgm:t>
    </dgm:pt>
    <dgm:pt modelId="{A00B1817-6C96-4631-9B89-9B6BE14D1B0A}" type="sibTrans" cxnId="{137EE6F4-9275-452B-A5B8-58E2D9F95112}">
      <dgm:prSet/>
      <dgm:spPr/>
      <dgm:t>
        <a:bodyPr/>
        <a:lstStyle/>
        <a:p>
          <a:endParaRPr lang="ru-RU"/>
        </a:p>
      </dgm:t>
    </dgm:pt>
    <dgm:pt modelId="{7982CB4B-096B-4FB7-94F5-703BA96384F8}">
      <dgm:prSet custT="1"/>
      <dgm:spPr>
        <a:noFill/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размещение информации о системе в социальных сетях</a:t>
          </a:r>
          <a:endParaRPr lang="ru-RU" sz="1600" dirty="0">
            <a:solidFill>
              <a:schemeClr val="tx1"/>
            </a:solidFill>
          </a:endParaRPr>
        </a:p>
      </dgm:t>
    </dgm:pt>
    <dgm:pt modelId="{2DD23049-C9CB-4E75-B12D-699A6DB59312}" type="parTrans" cxnId="{3D94FAA8-7DBD-471A-A3CD-D51A3BD3B281}">
      <dgm:prSet/>
      <dgm:spPr/>
      <dgm:t>
        <a:bodyPr/>
        <a:lstStyle/>
        <a:p>
          <a:endParaRPr lang="ru-RU"/>
        </a:p>
      </dgm:t>
    </dgm:pt>
    <dgm:pt modelId="{DABAA725-525C-4AEB-AE96-030B00D7DE21}" type="sibTrans" cxnId="{3D94FAA8-7DBD-471A-A3CD-D51A3BD3B281}">
      <dgm:prSet/>
      <dgm:spPr/>
      <dgm:t>
        <a:bodyPr/>
        <a:lstStyle/>
        <a:p>
          <a:endParaRPr lang="ru-RU"/>
        </a:p>
      </dgm:t>
    </dgm:pt>
    <dgm:pt modelId="{F76A98AB-3A6D-42EA-A1DE-C7F09E6FEEC3}" type="pres">
      <dgm:prSet presAssocID="{517F891D-C3A1-490C-996C-D3A721E72B4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7412D5-BD12-417E-9869-2C2E98E9D933}" type="pres">
      <dgm:prSet presAssocID="{6492A0DF-C391-4F91-A00A-3F4CEE15CD9C}" presName="root" presStyleCnt="0">
        <dgm:presLayoutVars>
          <dgm:chMax/>
          <dgm:chPref val="4"/>
        </dgm:presLayoutVars>
      </dgm:prSet>
      <dgm:spPr/>
    </dgm:pt>
    <dgm:pt modelId="{F5B47511-9DBA-4523-9252-A4B492564192}" type="pres">
      <dgm:prSet presAssocID="{6492A0DF-C391-4F91-A00A-3F4CEE15CD9C}" presName="rootComposite" presStyleCnt="0">
        <dgm:presLayoutVars/>
      </dgm:prSet>
      <dgm:spPr/>
    </dgm:pt>
    <dgm:pt modelId="{9C8C1126-A122-4163-BB26-CC7691BB440C}" type="pres">
      <dgm:prSet presAssocID="{6492A0DF-C391-4F91-A00A-3F4CEE15CD9C}" presName="rootText" presStyleLbl="node0" presStyleIdx="0" presStyleCnt="1" custScaleX="110583" custLinFactNeighborX="-6849" custLinFactNeighborY="516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76D978B-B4F3-4204-AD96-6EF6E6885CE6}" type="pres">
      <dgm:prSet presAssocID="{6492A0DF-C391-4F91-A00A-3F4CEE15CD9C}" presName="childShape" presStyleCnt="0">
        <dgm:presLayoutVars>
          <dgm:chMax val="0"/>
          <dgm:chPref val="0"/>
        </dgm:presLayoutVars>
      </dgm:prSet>
      <dgm:spPr/>
    </dgm:pt>
    <dgm:pt modelId="{46EBBF92-3F0E-4FD5-A00A-61AE3088A0D3}" type="pres">
      <dgm:prSet presAssocID="{4A639FF1-0C50-4932-A965-C46CCC2FEA28}" presName="childComposite" presStyleCnt="0">
        <dgm:presLayoutVars>
          <dgm:chMax val="0"/>
          <dgm:chPref val="0"/>
        </dgm:presLayoutVars>
      </dgm:prSet>
      <dgm:spPr/>
    </dgm:pt>
    <dgm:pt modelId="{DEDA3093-6DF0-4A67-85C2-1E9BDE5C3E70}" type="pres">
      <dgm:prSet presAssocID="{4A639FF1-0C50-4932-A965-C46CCC2FEA2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FE2121-C6A5-42CC-8426-BAF04373A879}" type="pres">
      <dgm:prSet presAssocID="{4A639FF1-0C50-4932-A965-C46CCC2FEA2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2AA13-FE03-4B2C-AA47-EB8C9E87CE58}" type="pres">
      <dgm:prSet presAssocID="{7982CB4B-096B-4FB7-94F5-703BA96384F8}" presName="childComposite" presStyleCnt="0">
        <dgm:presLayoutVars>
          <dgm:chMax val="0"/>
          <dgm:chPref val="0"/>
        </dgm:presLayoutVars>
      </dgm:prSet>
      <dgm:spPr/>
    </dgm:pt>
    <dgm:pt modelId="{D81D4013-010C-4BE0-9465-1CBDA01D7968}" type="pres">
      <dgm:prSet presAssocID="{7982CB4B-096B-4FB7-94F5-703BA96384F8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E5F89F-5914-46C6-BAEF-6F0F5D9F621B}" type="pres">
      <dgm:prSet presAssocID="{7982CB4B-096B-4FB7-94F5-703BA96384F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2E82D-AADF-4867-BF38-E56CB5E82971}" type="pres">
      <dgm:prSet presAssocID="{5C54F878-7ECD-4152-A46E-977E5A5E456D}" presName="childComposite" presStyleCnt="0">
        <dgm:presLayoutVars>
          <dgm:chMax val="0"/>
          <dgm:chPref val="0"/>
        </dgm:presLayoutVars>
      </dgm:prSet>
      <dgm:spPr/>
    </dgm:pt>
    <dgm:pt modelId="{A28CA9EB-2A31-4624-B5AE-C87174946D35}" type="pres">
      <dgm:prSet presAssocID="{5C54F878-7ECD-4152-A46E-977E5A5E456D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35E80B-ABA0-40BC-AA4C-4FA9237EAAA5}" type="pres">
      <dgm:prSet presAssocID="{5C54F878-7ECD-4152-A46E-977E5A5E456D}" presName="childText" presStyleLbl="lnNode1" presStyleIdx="2" presStyleCnt="3" custLinFactNeighborX="-391" custLinFactNeighborY="-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6E7B3-FDB0-4D6C-97FB-26F80E96856B}" type="presOf" srcId="{7982CB4B-096B-4FB7-94F5-703BA96384F8}" destId="{22E5F89F-5914-46C6-BAEF-6F0F5D9F621B}" srcOrd="0" destOrd="0" presId="urn:microsoft.com/office/officeart/2008/layout/PictureAccentList"/>
    <dgm:cxn modelId="{137EE6F4-9275-452B-A5B8-58E2D9F95112}" srcId="{6492A0DF-C391-4F91-A00A-3F4CEE15CD9C}" destId="{5C54F878-7ECD-4152-A46E-977E5A5E456D}" srcOrd="2" destOrd="0" parTransId="{81A5BC96-5951-42AF-86C3-AB93EB03870E}" sibTransId="{A00B1817-6C96-4631-9B89-9B6BE14D1B0A}"/>
    <dgm:cxn modelId="{16C89ABA-0C76-445D-A6E9-8B8FD18B4223}" type="presOf" srcId="{5C54F878-7ECD-4152-A46E-977E5A5E456D}" destId="{5635E80B-ABA0-40BC-AA4C-4FA9237EAAA5}" srcOrd="0" destOrd="0" presId="urn:microsoft.com/office/officeart/2008/layout/PictureAccentList"/>
    <dgm:cxn modelId="{673E27FE-436F-4A17-91C4-1ACBAAB5828E}" type="presOf" srcId="{517F891D-C3A1-490C-996C-D3A721E72B47}" destId="{F76A98AB-3A6D-42EA-A1DE-C7F09E6FEEC3}" srcOrd="0" destOrd="0" presId="urn:microsoft.com/office/officeart/2008/layout/PictureAccentList"/>
    <dgm:cxn modelId="{EAD9F7F2-89BA-4F1A-AF58-BA6C299B8D59}" srcId="{517F891D-C3A1-490C-996C-D3A721E72B47}" destId="{6492A0DF-C391-4F91-A00A-3F4CEE15CD9C}" srcOrd="0" destOrd="0" parTransId="{190512D1-4422-444B-A41C-7CBC34E5A960}" sibTransId="{9418B603-B043-4BEA-A0B6-1A9F36710DBF}"/>
    <dgm:cxn modelId="{C0825CE9-2AAA-4F1D-BFB9-AD923D554483}" srcId="{6492A0DF-C391-4F91-A00A-3F4CEE15CD9C}" destId="{4A639FF1-0C50-4932-A965-C46CCC2FEA28}" srcOrd="0" destOrd="0" parTransId="{6FD60403-83B2-437D-9806-06E293A7EF31}" sibTransId="{FE00003C-38E2-4EA9-B2F5-2778094E0289}"/>
    <dgm:cxn modelId="{3D94FAA8-7DBD-471A-A3CD-D51A3BD3B281}" srcId="{6492A0DF-C391-4F91-A00A-3F4CEE15CD9C}" destId="{7982CB4B-096B-4FB7-94F5-703BA96384F8}" srcOrd="1" destOrd="0" parTransId="{2DD23049-C9CB-4E75-B12D-699A6DB59312}" sibTransId="{DABAA725-525C-4AEB-AE96-030B00D7DE21}"/>
    <dgm:cxn modelId="{660DA159-2E62-4151-81F5-01C2DA10BF29}" type="presOf" srcId="{4A639FF1-0C50-4932-A965-C46CCC2FEA28}" destId="{7AFE2121-C6A5-42CC-8426-BAF04373A879}" srcOrd="0" destOrd="0" presId="urn:microsoft.com/office/officeart/2008/layout/PictureAccentList"/>
    <dgm:cxn modelId="{EB9AF558-A654-45AF-8835-15C763D4CED6}" type="presOf" srcId="{6492A0DF-C391-4F91-A00A-3F4CEE15CD9C}" destId="{9C8C1126-A122-4163-BB26-CC7691BB440C}" srcOrd="0" destOrd="0" presId="urn:microsoft.com/office/officeart/2008/layout/PictureAccentList"/>
    <dgm:cxn modelId="{C69B67F3-C500-470C-9873-DB5B57F9BD32}" type="presParOf" srcId="{F76A98AB-3A6D-42EA-A1DE-C7F09E6FEEC3}" destId="{487412D5-BD12-417E-9869-2C2E98E9D933}" srcOrd="0" destOrd="0" presId="urn:microsoft.com/office/officeart/2008/layout/PictureAccentList"/>
    <dgm:cxn modelId="{6AC90759-8339-4E09-960A-4D4DF3BDBCF8}" type="presParOf" srcId="{487412D5-BD12-417E-9869-2C2E98E9D933}" destId="{F5B47511-9DBA-4523-9252-A4B492564192}" srcOrd="0" destOrd="0" presId="urn:microsoft.com/office/officeart/2008/layout/PictureAccentList"/>
    <dgm:cxn modelId="{96445BE1-4DA9-44CC-B332-CD74513879A7}" type="presParOf" srcId="{F5B47511-9DBA-4523-9252-A4B492564192}" destId="{9C8C1126-A122-4163-BB26-CC7691BB440C}" srcOrd="0" destOrd="0" presId="urn:microsoft.com/office/officeart/2008/layout/PictureAccentList"/>
    <dgm:cxn modelId="{D3924597-6DB3-493A-B427-AAD11426EF38}" type="presParOf" srcId="{487412D5-BD12-417E-9869-2C2E98E9D933}" destId="{076D978B-B4F3-4204-AD96-6EF6E6885CE6}" srcOrd="1" destOrd="0" presId="urn:microsoft.com/office/officeart/2008/layout/PictureAccentList"/>
    <dgm:cxn modelId="{1AB1E0DD-5EB7-48A1-8988-30E2047C1463}" type="presParOf" srcId="{076D978B-B4F3-4204-AD96-6EF6E6885CE6}" destId="{46EBBF92-3F0E-4FD5-A00A-61AE3088A0D3}" srcOrd="0" destOrd="0" presId="urn:microsoft.com/office/officeart/2008/layout/PictureAccentList"/>
    <dgm:cxn modelId="{60123162-E432-42CC-9DE0-3961829532A0}" type="presParOf" srcId="{46EBBF92-3F0E-4FD5-A00A-61AE3088A0D3}" destId="{DEDA3093-6DF0-4A67-85C2-1E9BDE5C3E70}" srcOrd="0" destOrd="0" presId="urn:microsoft.com/office/officeart/2008/layout/PictureAccentList"/>
    <dgm:cxn modelId="{EAF53A2F-657E-4E2E-A8FC-A410E66B38B5}" type="presParOf" srcId="{46EBBF92-3F0E-4FD5-A00A-61AE3088A0D3}" destId="{7AFE2121-C6A5-42CC-8426-BAF04373A879}" srcOrd="1" destOrd="0" presId="urn:microsoft.com/office/officeart/2008/layout/PictureAccentList"/>
    <dgm:cxn modelId="{ED365F3D-6DFE-41B2-996D-216EEB2D9EFD}" type="presParOf" srcId="{076D978B-B4F3-4204-AD96-6EF6E6885CE6}" destId="{0852AA13-FE03-4B2C-AA47-EB8C9E87CE58}" srcOrd="1" destOrd="0" presId="urn:microsoft.com/office/officeart/2008/layout/PictureAccentList"/>
    <dgm:cxn modelId="{860F6DFE-4554-4DCA-B48D-E84C16DB0C9C}" type="presParOf" srcId="{0852AA13-FE03-4B2C-AA47-EB8C9E87CE58}" destId="{D81D4013-010C-4BE0-9465-1CBDA01D7968}" srcOrd="0" destOrd="0" presId="urn:microsoft.com/office/officeart/2008/layout/PictureAccentList"/>
    <dgm:cxn modelId="{31BC6182-B35F-4A5F-B374-536414C2F093}" type="presParOf" srcId="{0852AA13-FE03-4B2C-AA47-EB8C9E87CE58}" destId="{22E5F89F-5914-46C6-BAEF-6F0F5D9F621B}" srcOrd="1" destOrd="0" presId="urn:microsoft.com/office/officeart/2008/layout/PictureAccentList"/>
    <dgm:cxn modelId="{3B638FE3-DFBA-43EE-AC64-A446197F4DAF}" type="presParOf" srcId="{076D978B-B4F3-4204-AD96-6EF6E6885CE6}" destId="{09B2E82D-AADF-4867-BF38-E56CB5E82971}" srcOrd="2" destOrd="0" presId="urn:microsoft.com/office/officeart/2008/layout/PictureAccentList"/>
    <dgm:cxn modelId="{CBC14C40-7DEE-47E1-A1B2-0CDDF1BAB6D6}" type="presParOf" srcId="{09B2E82D-AADF-4867-BF38-E56CB5E82971}" destId="{A28CA9EB-2A31-4624-B5AE-C87174946D35}" srcOrd="0" destOrd="0" presId="urn:microsoft.com/office/officeart/2008/layout/PictureAccentList"/>
    <dgm:cxn modelId="{3CA8F24C-E372-4CF5-B380-A5C14F12FD58}" type="presParOf" srcId="{09B2E82D-AADF-4867-BF38-E56CB5E82971}" destId="{5635E80B-ABA0-40BC-AA4C-4FA9237EAAA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B17D5-75A9-45B2-BCED-2F5069B664C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732E8-CA7A-40D2-98A2-1DA10BF88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03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32E8-CA7A-40D2-98A2-1DA10BF886D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3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32E8-CA7A-40D2-98A2-1DA10BF886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5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69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3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7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4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18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35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8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3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17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1630-E4CF-4EB2-BC56-E8FC00B07B4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45D7-488D-468D-9EA5-B3B86760A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2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869160"/>
            <a:ext cx="6336704" cy="1152128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1500" dirty="0" smtClean="0">
                <a:effectLst/>
              </a:rPr>
              <a:t>Региональная комиссия по вопросам 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развития торговой деятельности в Ростовской области  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/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18 июня 2019 года  </a:t>
            </a:r>
            <a:r>
              <a:rPr lang="ru-RU" sz="1500" dirty="0">
                <a:effectLst/>
              </a:rPr>
              <a:t/>
            </a:r>
            <a:br>
              <a:rPr lang="ru-RU" sz="1500" dirty="0">
                <a:effectLst/>
              </a:rPr>
            </a:br>
            <a:endParaRPr lang="ru-RU" sz="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348890"/>
            <a:ext cx="6264696" cy="1512158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>
                <a:solidFill>
                  <a:srgbClr val="002060"/>
                </a:solidFill>
              </a:rPr>
              <a:t>О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развитии системы добровольной сертификации «Сделано на Дону»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97660" y="2011660"/>
            <a:ext cx="548680" cy="9144000"/>
          </a:xfrm>
          <a:prstGeom prst="rect">
            <a:avLst/>
          </a:prstGeom>
          <a:effectLst>
            <a:glow rad="88900">
              <a:schemeClr val="accent1">
                <a:alpha val="40000"/>
              </a:schemeClr>
            </a:glow>
            <a:softEdge rad="76200"/>
          </a:effectLst>
          <a:scene3d>
            <a:camera prst="orthographicFront"/>
            <a:lightRig rig="threePt" dir="t"/>
          </a:scene3d>
          <a:sp3d extrusionH="76200" prstMaterial="dkEdge">
            <a:bevelT/>
            <a:bevelB prst="angle"/>
            <a:extrusionClr>
              <a:srgbClr val="0070C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7009"/>
            <a:ext cx="2304256" cy="22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41" y="206515"/>
            <a:ext cx="7505294" cy="120521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Проведение мероприятий мониторинга объектов потребительского рынка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277" y="809120"/>
            <a:ext cx="3619964" cy="20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03648" y="558654"/>
            <a:ext cx="4392488" cy="114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67744" y="2420888"/>
            <a:ext cx="2501127" cy="32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2018" y="3160584"/>
            <a:ext cx="2056195" cy="2675141"/>
          </a:xfrm>
          <a:prstGeom prst="rect">
            <a:avLst/>
          </a:prstGeom>
          <a:ln w="38100">
            <a:solidFill>
              <a:srgbClr val="1B62D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9451" y="3148867"/>
            <a:ext cx="2088231" cy="2686858"/>
          </a:xfrm>
          <a:prstGeom prst="rect">
            <a:avLst/>
          </a:prstGeom>
          <a:ln w="38100">
            <a:solidFill>
              <a:srgbClr val="1B62D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08520" y="6342504"/>
            <a:ext cx="9352075" cy="683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29451" y="3160584"/>
            <a:ext cx="2088231" cy="26751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305276">
            <a:off x="5133173" y="4717236"/>
            <a:ext cx="2052067" cy="74076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2079" y="1959041"/>
            <a:ext cx="3751695" cy="270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2079" y="3773096"/>
            <a:ext cx="365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КОРРЕКТНОСТИ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0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0" y="332656"/>
            <a:ext cx="8334647" cy="731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Пользовательские соглашения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4353367" cy="2880320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сегодняшний день знак соответствия системы добровольной сертификации «Сделано на Дону»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2187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объектов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розничной торговли, осуществляющих деятельность на территории Ростовской области, на основании заявлений о принятии условий пользовательского соглашения, полученных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1148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юридических лиц и индивидуальных предпринимателей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08520" y="6165304"/>
            <a:ext cx="9352075" cy="80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27603">
            <a:off x="6241667" y="1246942"/>
            <a:ext cx="2448272" cy="345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88224" y="1305381"/>
            <a:ext cx="1148503" cy="64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/>
          <a:srcRect/>
          <a:stretch/>
        </p:blipFill>
        <p:spPr>
          <a:xfrm>
            <a:off x="74858" y="5034241"/>
            <a:ext cx="9053795" cy="11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63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7846"/>
            <a:ext cx="3619964" cy="20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03648" y="558654"/>
            <a:ext cx="4392488" cy="114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67744" y="2420888"/>
            <a:ext cx="2501127" cy="32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20" y="6342504"/>
            <a:ext cx="9352075" cy="683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98285"/>
            <a:ext cx="658822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видео–контента о системе, в том числе в настоящее время мы работаем над созданием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видеоинструкции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процессе подготовки и проведении сертификации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социологического опроса среди потребителей области о системе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 сессии с руководителями предприятий-участниками системы, экспертами, торговыми предприятиями Ростовской области по проблемным вопросам сертификации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инфотуров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журналистов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повышения имиджа и популяризации системы добровольной сертификации «Сделано на Дону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продвижению системы среди пассажиров внутренних авиалиний в аэропорту «Платов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гастрономического фестиваля «Сделано на Дону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«Сделано на Дону» в социальных сетях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7429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Товарной Ассамблеи с участием Губернатора Ростовской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2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82397"/>
            <a:ext cx="3619964" cy="20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03648" y="558654"/>
            <a:ext cx="4392488" cy="114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67744" y="2420888"/>
            <a:ext cx="2501127" cy="32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20" y="6342504"/>
            <a:ext cx="9352075" cy="683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395" y="2996952"/>
            <a:ext cx="7690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1B62D5"/>
                </a:solidFill>
              </a:rPr>
              <a:t>БЛАГОДАРЮ ЗА ВНИМАНИЕ!</a:t>
            </a:r>
            <a:endParaRPr lang="ru-RU" sz="4800" dirty="0">
              <a:solidFill>
                <a:srgbClr val="1B6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97660" y="2011660"/>
            <a:ext cx="548680" cy="9144000"/>
          </a:xfrm>
          <a:prstGeom prst="rect">
            <a:avLst/>
          </a:prstGeom>
          <a:effectLst>
            <a:glow rad="88900">
              <a:schemeClr val="accent1">
                <a:alpha val="40000"/>
              </a:schemeClr>
            </a:glow>
            <a:softEdge rad="76200"/>
          </a:effectLst>
          <a:scene3d>
            <a:camera prst="orthographicFront"/>
            <a:lightRig rig="threePt" dir="t"/>
          </a:scene3d>
          <a:sp3d extrusionH="76200" prstMaterial="dkEdge">
            <a:bevelT/>
            <a:bevelB prst="angle"/>
            <a:extrusionClr>
              <a:srgbClr val="0070C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7774" y="2564904"/>
            <a:ext cx="3774226" cy="280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06398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6 </a:t>
            </a:r>
            <a:r>
              <a:rPr lang="ru-RU" sz="3600" b="1" dirty="0">
                <a:solidFill>
                  <a:srgbClr val="002060"/>
                </a:solidFill>
              </a:rPr>
              <a:t>ЛЕТ СИСТЕМЕ ДОБРОВОЛЬНОЙ СЕРТИФИКАЦИИ «СДЕЛАНО НА ДОНУ»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88024" y="290792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поручению Губернатора Ростовской области </a:t>
            </a:r>
            <a:br>
              <a:rPr lang="ru-RU" dirty="0" smtClean="0"/>
            </a:br>
            <a:r>
              <a:rPr lang="ru-RU" dirty="0" smtClean="0"/>
              <a:t>В.Ю. Голубева в 2013 году создана система добровольной сертификации «Сделано на Дону»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4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37559"/>
            <a:ext cx="1389253" cy="102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32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478" y="2972388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добровольную сертификацию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Ростовской области. Выдано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промышленной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в том числе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продовольственной продукции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промышленной,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сертифицировали услуги общественного питания 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объектах.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887" y="115973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Участники системы «Сделано на Дону»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8520" y="6237904"/>
            <a:ext cx="9352075" cy="706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70276" y="1271239"/>
            <a:ext cx="1066892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232" y="1355387"/>
            <a:ext cx="1426588" cy="73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43886" y="5394260"/>
            <a:ext cx="1646063" cy="5243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68696"/>
            <a:ext cx="1585097" cy="292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4757" y="-11644"/>
            <a:ext cx="1457070" cy="9693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61244" y="5303991"/>
            <a:ext cx="1536325" cy="10242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948" y="3396273"/>
            <a:ext cx="1511939" cy="10120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471993" y="202539"/>
            <a:ext cx="832345" cy="9070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225766" y="5690675"/>
            <a:ext cx="1969179" cy="3475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189158" y="2399133"/>
            <a:ext cx="829128" cy="8291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201" y="4596877"/>
            <a:ext cx="1207113" cy="7437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194945" y="5405710"/>
            <a:ext cx="1682642" cy="7071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34514" y="5394294"/>
            <a:ext cx="1880528" cy="9402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8104267" y="3927088"/>
            <a:ext cx="985682" cy="7498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2943672" y="90440"/>
            <a:ext cx="1329043" cy="1012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3473" y="2168602"/>
            <a:ext cx="1426588" cy="11461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4272715" y="1882678"/>
            <a:ext cx="1195637" cy="11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6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028" y="3970849"/>
            <a:ext cx="2976331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20" y="6237904"/>
            <a:ext cx="9352075" cy="7066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116632"/>
            <a:ext cx="1512168" cy="1508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2228" y="188640"/>
            <a:ext cx="6912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Впервые предприятие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школьного питания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ОАО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«Плодоовощторг» города Батайска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прошло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систему сертификации «Сделано на Дону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56603"/>
            <a:ext cx="2880304" cy="2160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41630"/>
            <a:ext cx="2900268" cy="21752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563" y="2272477"/>
            <a:ext cx="2547558" cy="3396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87" y="3999430"/>
            <a:ext cx="2883837" cy="21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4000"/>
                <a:lumOff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520" y="260648"/>
            <a:ext cx="8820150" cy="20699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6" y="2910722"/>
            <a:ext cx="45365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97710" y="4289075"/>
            <a:ext cx="2559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донских производителей и рестораторов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1503" y="4289075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8519" y="6313624"/>
            <a:ext cx="9395530" cy="639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4203384"/>
            <a:ext cx="2304535" cy="172840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4142" y="1428660"/>
            <a:ext cx="1951346" cy="260179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2296" y="1421945"/>
            <a:ext cx="1923288" cy="256438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66831"/>
            <a:ext cx="84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октября 2018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в парке Революции состоялся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гастрономический фестиваль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«Сделано на Дону»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16360" y="1710177"/>
            <a:ext cx="2585778" cy="20686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97011" y="4174373"/>
            <a:ext cx="2422739" cy="172840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105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694060"/>
            <a:ext cx="6998576" cy="772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Проведены промо акции о системе «Сделано на Дону» </a:t>
            </a:r>
          </a:p>
          <a:p>
            <a:pPr algn="ctr"/>
            <a:r>
              <a:rPr lang="ru-RU" sz="2800" b="1" u="sng" dirty="0" smtClean="0">
                <a:solidFill>
                  <a:schemeClr val="tx1"/>
                </a:solidFill>
              </a:rPr>
              <a:t> </a:t>
            </a:r>
            <a:r>
              <a:rPr lang="ru-RU" sz="2500" b="1" u="sng" dirty="0" smtClean="0">
                <a:solidFill>
                  <a:schemeClr val="tx1"/>
                </a:solidFill>
              </a:rPr>
              <a:t> </a:t>
            </a:r>
            <a:endParaRPr lang="ru-RU" sz="25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51520" y="142334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В целях ознакомления и демонстрации потенциальным покупателям продукции, прошедшей систему добровольной сертификации «Сделано на Дону» – организованы промо акции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37" y="3332251"/>
            <a:ext cx="3244587" cy="2560188"/>
          </a:xfrm>
          <a:prstGeom prst="rect">
            <a:avLst/>
          </a:prstGeom>
          <a:ln w="41275">
            <a:solidFill>
              <a:srgbClr val="1B62D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829" y="6165304"/>
            <a:ext cx="9352075" cy="744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6" y="77291"/>
            <a:ext cx="2252508" cy="126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5384" y="4453939"/>
            <a:ext cx="354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Проведено </a:t>
            </a:r>
            <a:r>
              <a:rPr lang="ru-RU" sz="2000" b="1" dirty="0"/>
              <a:t>210</a:t>
            </a:r>
            <a:r>
              <a:rPr lang="ru-RU" dirty="0"/>
              <a:t> акций в </a:t>
            </a:r>
            <a:r>
              <a:rPr lang="ru-RU" sz="2000" b="1" dirty="0"/>
              <a:t>31 </a:t>
            </a:r>
            <a:r>
              <a:rPr lang="ru-RU" dirty="0"/>
              <a:t>предприятии сетевой торговли </a:t>
            </a:r>
            <a:r>
              <a:rPr lang="ru-RU" dirty="0" smtClean="0"/>
              <a:t>г</a:t>
            </a:r>
            <a:r>
              <a:rPr lang="ru-RU" dirty="0"/>
              <a:t>. Ростова-на-Дону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9000"/>
                    </a14:imgEffect>
                    <a14:imgEffect>
                      <a14:brightnessContrast bright="26000" contras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1466304"/>
            <a:ext cx="4515432" cy="2537598"/>
          </a:xfrm>
          <a:prstGeom prst="rect">
            <a:avLst/>
          </a:prstGeom>
          <a:ln w="41275">
            <a:solidFill>
              <a:srgbClr val="1B62D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44331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4829" y="6165304"/>
            <a:ext cx="9352075" cy="744486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467544" y="188640"/>
            <a:ext cx="2088232" cy="20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16632"/>
            <a:ext cx="1728192" cy="1814600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907704" y="2171284"/>
            <a:ext cx="5799539" cy="237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(дорожной карты) по продвижению системы добровольной сертификации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«Сделано на Дону»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9517" y="43713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утверждается Губернатором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В.Ю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Голубевым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0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Торжественные вручения свидетельств о присвоении знака соответствия системы «Сделано на Дону»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4038" y="6099282"/>
            <a:ext cx="9352075" cy="874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6140392" y="3259723"/>
            <a:ext cx="289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 начала 2019 года </a:t>
            </a:r>
            <a:r>
              <a:rPr lang="ru-RU" sz="2000" dirty="0"/>
              <a:t>свидетельства выданы </a:t>
            </a:r>
            <a:r>
              <a:rPr lang="ru-RU" sz="2000" b="1" dirty="0" smtClean="0"/>
              <a:t>12 </a:t>
            </a:r>
            <a:r>
              <a:rPr lang="ru-RU" sz="2000" dirty="0" smtClean="0"/>
              <a:t>предприятиям </a:t>
            </a:r>
            <a:r>
              <a:rPr lang="ru-RU" sz="2000" dirty="0"/>
              <a:t>Ростовской </a:t>
            </a:r>
            <a:r>
              <a:rPr lang="ru-RU" sz="2000" dirty="0" smtClean="0"/>
              <a:t>области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54595" y="1496414"/>
            <a:ext cx="2867698" cy="1615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072" y="1988840"/>
            <a:ext cx="2680080" cy="357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29" y="1988840"/>
            <a:ext cx="2845203" cy="35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0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5461000"/>
            <a:ext cx="6468226" cy="116453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88114984"/>
              </p:ext>
            </p:extLst>
          </p:nvPr>
        </p:nvGraphicFramePr>
        <p:xfrm>
          <a:off x="3923928" y="-494473"/>
          <a:ext cx="5112568" cy="333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9552" y="3370833"/>
            <a:ext cx="2204185" cy="1468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69211" y="2315593"/>
            <a:ext cx="1654718" cy="601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70117" y="1612129"/>
            <a:ext cx="1654718" cy="482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468560" y="24475"/>
            <a:ext cx="2987299" cy="168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69211" y="933757"/>
            <a:ext cx="1654717" cy="481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240568" y="404664"/>
            <a:ext cx="1683360" cy="375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108520" y="6062308"/>
            <a:ext cx="9352075" cy="874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 cstate="screen"/>
          <a:srcRect/>
          <a:stretch/>
        </p:blipFill>
        <p:spPr>
          <a:xfrm>
            <a:off x="3096568" y="3380423"/>
            <a:ext cx="2616663" cy="14592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6" cstate="screen"/>
          <a:srcRect/>
          <a:stretch/>
        </p:blipFill>
        <p:spPr>
          <a:xfrm>
            <a:off x="6156176" y="3364883"/>
            <a:ext cx="2706933" cy="15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413</Words>
  <Application>Microsoft Office PowerPoint</Application>
  <PresentationFormat>Экран (4:3)</PresentationFormat>
  <Paragraphs>47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Региональная комиссия по вопросам  развития торговой деятельности в Ростовской области    18 июня 2019 года   </vt:lpstr>
      <vt:lpstr>Слайд 2</vt:lpstr>
      <vt:lpstr>Слайд 3</vt:lpstr>
      <vt:lpstr>Слайд 4</vt:lpstr>
      <vt:lpstr>Слайд 5</vt:lpstr>
      <vt:lpstr>Слайд 6</vt:lpstr>
      <vt:lpstr>Слайд 7</vt:lpstr>
      <vt:lpstr>Торжественные вручения свидетельств о присвоении знака соответствия системы «Сделано на Дону»</vt:lpstr>
      <vt:lpstr>  </vt:lpstr>
      <vt:lpstr>Слайд 10</vt:lpstr>
      <vt:lpstr>Пользовательские соглашения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совета по вопросам функционирования системы добровольной сертификации «Сделано на Дону»</dc:title>
  <dc:creator>Пользователь Windows</dc:creator>
  <cp:lastModifiedBy>Георгий</cp:lastModifiedBy>
  <cp:revision>273</cp:revision>
  <dcterms:created xsi:type="dcterms:W3CDTF">2016-09-29T07:13:33Z</dcterms:created>
  <dcterms:modified xsi:type="dcterms:W3CDTF">2019-06-20T06:23:22Z</dcterms:modified>
</cp:coreProperties>
</file>